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6" r:id="rId3"/>
    <p:sldId id="279" r:id="rId4"/>
    <p:sldId id="280" r:id="rId5"/>
    <p:sldId id="273" r:id="rId6"/>
    <p:sldId id="281" r:id="rId7"/>
    <p:sldId id="282" r:id="rId8"/>
    <p:sldId id="284" r:id="rId9"/>
    <p:sldId id="269" r:id="rId10"/>
    <p:sldId id="277" r:id="rId11"/>
    <p:sldId id="285" r:id="rId12"/>
    <p:sldId id="286" r:id="rId13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 autoAdjust="0"/>
    <p:restoredTop sz="94630"/>
  </p:normalViewPr>
  <p:slideViewPr>
    <p:cSldViewPr snapToGrid="0" snapToObjects="1">
      <p:cViewPr varScale="1">
        <p:scale>
          <a:sx n="81" d="100"/>
          <a:sy n="81" d="100"/>
        </p:scale>
        <p:origin x="1296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67800"/>
            <a:ext cx="9144000" cy="30240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36759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97956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641678"/>
          </a:xfrm>
        </p:spPr>
        <p:txBody>
          <a:bodyPr/>
          <a:lstStyle>
            <a:lvl1pPr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43400" y="1289882"/>
            <a:ext cx="8323726" cy="4525963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02398" y="6481870"/>
            <a:ext cx="2218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it-IT" sz="1400" b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55925" y="80186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CasellaDiTesto 130">
            <a:extLst>
              <a:ext uri="{FF2B5EF4-FFF2-40B4-BE49-F238E27FC236}">
                <a16:creationId xmlns:a16="http://schemas.microsoft.com/office/drawing/2014/main" id="{D3D7109C-1DA8-46F3-97DE-4E2A899C10F2}"/>
              </a:ext>
            </a:extLst>
          </p:cNvPr>
          <p:cNvSpPr txBox="1"/>
          <p:nvPr userDrawn="1"/>
        </p:nvSpPr>
        <p:spPr>
          <a:xfrm>
            <a:off x="202398" y="6188266"/>
            <a:ext cx="1907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i="1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Software Engineering 2</a:t>
            </a:r>
            <a:endParaRPr lang="it-IT" sz="1400" b="0" i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5" name="CasellaDiTesto 254">
            <a:extLst>
              <a:ext uri="{FF2B5EF4-FFF2-40B4-BE49-F238E27FC236}">
                <a16:creationId xmlns:a16="http://schemas.microsoft.com/office/drawing/2014/main" id="{E2CF68AB-D35F-4F71-9A11-57ADD4053E0E}"/>
              </a:ext>
            </a:extLst>
          </p:cNvPr>
          <p:cNvSpPr txBox="1"/>
          <p:nvPr userDrawn="1"/>
        </p:nvSpPr>
        <p:spPr>
          <a:xfrm>
            <a:off x="3738842" y="6295988"/>
            <a:ext cx="1443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b="0" i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2000" b="0" i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endParaRPr lang="it-IT" sz="2000" b="0" i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28/11/2017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differencebetween.net/technology/software-technology/difference-between-client-server-application-and-web-application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-18661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238" y="1840063"/>
            <a:ext cx="1930286" cy="142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60215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61181"/>
            <a:ext cx="9036647" cy="153502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191680" y="4469108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7200" b="0" i="1" dirty="0" err="1"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7200" b="0" i="1" dirty="0"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2174" y="5713959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9" name="Immagine 1028">
            <a:extLst>
              <a:ext uri="{FF2B5EF4-FFF2-40B4-BE49-F238E27FC236}">
                <a16:creationId xmlns:a16="http://schemas.microsoft.com/office/drawing/2014/main" id="{9C5395C1-A431-462F-8F4A-732B35D71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958" y="4332870"/>
            <a:ext cx="1497987" cy="1497987"/>
          </a:xfrm>
          <a:prstGeom prst="rect">
            <a:avLst/>
          </a:prstGeom>
        </p:spPr>
      </p:pic>
      <p:sp>
        <p:nvSpPr>
          <p:cNvPr id="1030" name="CasellaDiTesto 1029">
            <a:extLst>
              <a:ext uri="{FF2B5EF4-FFF2-40B4-BE49-F238E27FC236}">
                <a16:creationId xmlns:a16="http://schemas.microsoft.com/office/drawing/2014/main" id="{DBDFC45F-10CF-4962-90AD-A1352B2B9E15}"/>
              </a:ext>
            </a:extLst>
          </p:cNvPr>
          <p:cNvSpPr txBox="1"/>
          <p:nvPr/>
        </p:nvSpPr>
        <p:spPr>
          <a:xfrm>
            <a:off x="697076" y="6078166"/>
            <a:ext cx="7956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Document				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Authors</a:t>
            </a:r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A. 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5C44BD0E-F4A0-6040-B0DD-48267A9B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important algorithm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71504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4F562F23-CE02-934C-8FC4-F4906B7F8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Implementation, integration and test plan</a:t>
            </a:r>
            <a:endParaRPr lang="it-IT" dirty="0"/>
          </a:p>
        </p:txBody>
      </p:sp>
      <p:pic>
        <p:nvPicPr>
          <p:cNvPr id="7" name="Segnaposto contenuto 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14463427-859A-46BF-BA4B-119B1EA252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026" y="2144124"/>
            <a:ext cx="8355948" cy="256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50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4F562F23-CE02-934C-8FC4-F4906B7F8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Implementation, integration and test plan</a:t>
            </a:r>
            <a:endParaRPr lang="it-IT" dirty="0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29F697F-75FC-4B87-AE61-CC701FB0B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121790"/>
            <a:ext cx="8323726" cy="4402317"/>
          </a:xfrm>
        </p:spPr>
        <p:txBody>
          <a:bodyPr>
            <a:normAutofit/>
          </a:bodyPr>
          <a:lstStyle/>
          <a:p>
            <a:r>
              <a:rPr lang="it-IT" dirty="0"/>
              <a:t>System </a:t>
            </a:r>
            <a:r>
              <a:rPr lang="it-IT" dirty="0" err="1"/>
              <a:t>composition</a:t>
            </a:r>
            <a:r>
              <a:rPr lang="it-IT" dirty="0"/>
              <a:t>: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Front-end components: mobile application;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Back-end components: the server and its components;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External components: the components which refer to functionalities provided by external systems and the DBMS.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r>
              <a:rPr lang="it-IT" dirty="0"/>
              <a:t>T</a:t>
            </a:r>
            <a:r>
              <a:rPr lang="en-US" dirty="0" err="1"/>
              <a:t>est</a:t>
            </a:r>
            <a:r>
              <a:rPr lang="en-US" dirty="0"/>
              <a:t> plan: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B</a:t>
            </a:r>
            <a:r>
              <a:rPr lang="en-US" dirty="0" err="1"/>
              <a:t>ottom</a:t>
            </a:r>
            <a:r>
              <a:rPr lang="en-US" dirty="0"/>
              <a:t>-up strategy</a:t>
            </a:r>
          </a:p>
        </p:txBody>
      </p:sp>
    </p:spTree>
    <p:extLst>
      <p:ext uri="{BB962C8B-B14F-4D97-AF65-F5344CB8AC3E}">
        <p14:creationId xmlns:p14="http://schemas.microsoft.com/office/powerpoint/2010/main" val="3609892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600C55-18C5-4149-8826-E2E950D1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High Level</a:t>
            </a:r>
          </a:p>
        </p:txBody>
      </p:sp>
      <p:pic>
        <p:nvPicPr>
          <p:cNvPr id="4" name="Immagine 3" descr="../../../Downloads/High%20Level%20Diagram-2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425" y="1066828"/>
            <a:ext cx="6813233" cy="50045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4179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600C55-18C5-4149-8826-E2E950D1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Corresponding Deployment Diagram</a:t>
            </a:r>
          </a:p>
        </p:txBody>
      </p:sp>
      <p:pic>
        <p:nvPicPr>
          <p:cNvPr id="4" name="Immagine 3" descr="../../../Downloads/ultimo.jpe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742" y="1108796"/>
            <a:ext cx="7186131" cy="49040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197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Cloud</a:t>
            </a:r>
            <a:r>
              <a:rPr lang="it-IT" dirty="0"/>
              <a:t> Computing and </a:t>
            </a:r>
            <a:r>
              <a:rPr lang="it-IT" dirty="0" err="1"/>
              <a:t>IaaS</a:t>
            </a:r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628650" y="1208343"/>
            <a:ext cx="7886700" cy="216739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000" dirty="0" err="1"/>
              <a:t>Advantages</a:t>
            </a:r>
            <a:r>
              <a:rPr lang="it-IT" sz="3000" dirty="0"/>
              <a:t>:</a:t>
            </a:r>
          </a:p>
          <a:p>
            <a:pPr lvl="1"/>
            <a:r>
              <a:rPr lang="it-IT" sz="2600" dirty="0" err="1"/>
              <a:t>Scalability</a:t>
            </a:r>
            <a:endParaRPr lang="it-IT" sz="2600" dirty="0"/>
          </a:p>
          <a:p>
            <a:pPr lvl="1"/>
            <a:r>
              <a:rPr lang="it-IT" sz="2600" dirty="0" err="1"/>
              <a:t>Costs</a:t>
            </a:r>
            <a:endParaRPr lang="it-IT" sz="2600" dirty="0"/>
          </a:p>
          <a:p>
            <a:pPr lvl="1"/>
            <a:r>
              <a:rPr lang="it-IT" sz="2600" dirty="0"/>
              <a:t>Security</a:t>
            </a:r>
          </a:p>
          <a:p>
            <a:pPr lvl="1"/>
            <a:r>
              <a:rPr lang="it-IT" sz="2600" dirty="0" err="1"/>
              <a:t>Availability</a:t>
            </a:r>
            <a:endParaRPr lang="it-IT" sz="2600" dirty="0"/>
          </a:p>
          <a:p>
            <a:pPr lvl="1"/>
            <a:endParaRPr lang="it-IT" sz="1800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>
          <a:xfrm>
            <a:off x="628650" y="3803234"/>
            <a:ext cx="7886700" cy="2029528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200" dirty="0" err="1"/>
              <a:t>Constraints</a:t>
            </a:r>
            <a:r>
              <a:rPr lang="it-IT" sz="3200" dirty="0"/>
              <a:t>:</a:t>
            </a:r>
          </a:p>
          <a:p>
            <a:pPr lvl="1"/>
            <a:r>
              <a:rPr lang="it-IT" sz="2800" dirty="0" err="1"/>
              <a:t>Stateless</a:t>
            </a:r>
            <a:r>
              <a:rPr lang="it-IT" sz="2800" dirty="0"/>
              <a:t> Components</a:t>
            </a:r>
          </a:p>
          <a:p>
            <a:pPr lvl="1"/>
            <a:r>
              <a:rPr lang="it-IT" sz="2800" dirty="0"/>
              <a:t>Upgrade</a:t>
            </a:r>
          </a:p>
          <a:p>
            <a:pPr lvl="1"/>
            <a:r>
              <a:rPr lang="it-IT" sz="2800" dirty="0" err="1"/>
              <a:t>Maintenance</a:t>
            </a:r>
            <a:endParaRPr lang="it-IT" sz="2800" dirty="0"/>
          </a:p>
          <a:p>
            <a:pPr lvl="1"/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7732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Diagram</a:t>
            </a:r>
            <a:endParaRPr lang="it-IT" dirty="0"/>
          </a:p>
        </p:txBody>
      </p:sp>
      <p:pic>
        <p:nvPicPr>
          <p:cNvPr id="5" name="Immagine 4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" t="-2707" r="1" b="1"/>
          <a:stretch/>
        </p:blipFill>
        <p:spPr bwMode="auto">
          <a:xfrm>
            <a:off x="401783" y="1052945"/>
            <a:ext cx="8467782" cy="4870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magine 5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-1491" r="44048" b="36681"/>
          <a:stretch/>
        </p:blipFill>
        <p:spPr bwMode="auto">
          <a:xfrm>
            <a:off x="1080655" y="1181300"/>
            <a:ext cx="7017120" cy="46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magine 7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05" b="37265"/>
          <a:stretch/>
        </p:blipFill>
        <p:spPr bwMode="auto">
          <a:xfrm>
            <a:off x="1747558" y="1181300"/>
            <a:ext cx="5733897" cy="46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magine 8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" t="62443" r="40778"/>
          <a:stretch/>
        </p:blipFill>
        <p:spPr bwMode="auto">
          <a:xfrm>
            <a:off x="1129260" y="2051049"/>
            <a:ext cx="6899563" cy="28744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090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view – Add event</a:t>
            </a:r>
            <a:endParaRPr lang="it-IT" dirty="0"/>
          </a:p>
        </p:txBody>
      </p:sp>
      <p:pic>
        <p:nvPicPr>
          <p:cNvPr id="3" name="Immagine 2" descr="Immagine che contiene mappa, testo&#10;&#10;Descrizione generata con affidabilità molto elevata">
            <a:extLst>
              <a:ext uri="{FF2B5EF4-FFF2-40B4-BE49-F238E27FC236}">
                <a16:creationId xmlns:a16="http://schemas.microsoft.com/office/drawing/2014/main" id="{5C0710B9-8442-4E78-83F8-AC626F804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76" y="1152705"/>
            <a:ext cx="8757501" cy="4802242"/>
          </a:xfrm>
          <a:prstGeom prst="rect">
            <a:avLst/>
          </a:prstGeom>
        </p:spPr>
      </p:pic>
      <p:sp>
        <p:nvSpPr>
          <p:cNvPr id="5" name="Titolo 3">
            <a:extLst>
              <a:ext uri="{FF2B5EF4-FFF2-40B4-BE49-F238E27FC236}">
                <a16:creationId xmlns:a16="http://schemas.microsoft.com/office/drawing/2014/main" id="{C6514A48-4CBA-409E-A7E7-576A53FF7494}"/>
              </a:ext>
            </a:extLst>
          </p:cNvPr>
          <p:cNvSpPr txBox="1">
            <a:spLocks/>
          </p:cNvSpPr>
          <p:nvPr/>
        </p:nvSpPr>
        <p:spPr>
          <a:xfrm>
            <a:off x="290905" y="139166"/>
            <a:ext cx="8581043" cy="64167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0" kern="120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Runtime view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3175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view – Trip commutation</a:t>
            </a:r>
            <a:endParaRPr lang="it-IT" dirty="0"/>
          </a:p>
        </p:txBody>
      </p:sp>
      <p:pic>
        <p:nvPicPr>
          <p:cNvPr id="5" name="Immagine 4" descr="Immagine che contiene mappa&#10;&#10;Descrizione generata con affidabilità elevata">
            <a:extLst>
              <a:ext uri="{FF2B5EF4-FFF2-40B4-BE49-F238E27FC236}">
                <a16:creationId xmlns:a16="http://schemas.microsoft.com/office/drawing/2014/main" id="{68276A7F-AD5E-4D62-9D91-E787EA4D2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18" y="1283048"/>
            <a:ext cx="8869564" cy="470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30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view – Trip customization</a:t>
            </a:r>
            <a:endParaRPr lang="it-IT" dirty="0"/>
          </a:p>
        </p:txBody>
      </p:sp>
      <p:pic>
        <p:nvPicPr>
          <p:cNvPr id="3" name="Immagine 2" descr="Immagine che contiene testo&#10;&#10;Descrizione generata con affidabilità elevata">
            <a:extLst>
              <a:ext uri="{FF2B5EF4-FFF2-40B4-BE49-F238E27FC236}">
                <a16:creationId xmlns:a16="http://schemas.microsoft.com/office/drawing/2014/main" id="{C448AFDF-A0BD-419A-916A-9EA7543FC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4" y="1183648"/>
            <a:ext cx="9021452" cy="470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263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47875CBA-548D-1548-969F-90864EBD8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decisions </a:t>
            </a:r>
            <a:endParaRPr lang="it-IT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F6EE2AD3-6D55-9946-B8BD-66D1703F4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http://www.differencebetween.net/technology/software-technology/difference-between-client-server-application-and-web-application/</a:t>
            </a:r>
            <a:endParaRPr lang="it-IT" dirty="0"/>
          </a:p>
          <a:p>
            <a:endParaRPr lang="it-IT" dirty="0"/>
          </a:p>
          <a:p>
            <a:r>
              <a:rPr lang="it-IT" dirty="0"/>
              <a:t>Break </a:t>
            </a:r>
            <a:r>
              <a:rPr lang="it-IT" dirty="0" err="1"/>
              <a:t>times</a:t>
            </a:r>
            <a:endParaRPr lang="it-IT" dirty="0"/>
          </a:p>
          <a:p>
            <a:r>
              <a:rPr lang="it-IT" dirty="0" err="1"/>
              <a:t>Primary</a:t>
            </a:r>
            <a:r>
              <a:rPr lang="it-IT" dirty="0"/>
              <a:t> and </a:t>
            </a:r>
            <a:r>
              <a:rPr lang="it-IT" dirty="0" err="1"/>
              <a:t>secondary</a:t>
            </a:r>
            <a:r>
              <a:rPr lang="it-IT" dirty="0"/>
              <a:t> </a:t>
            </a:r>
            <a:r>
              <a:rPr lang="it-IT" dirty="0" err="1"/>
              <a:t>events</a:t>
            </a:r>
            <a:endParaRPr lang="it-IT" dirty="0"/>
          </a:p>
          <a:p>
            <a:r>
              <a:rPr lang="it-IT" dirty="0" err="1"/>
              <a:t>APIs</a:t>
            </a:r>
            <a:r>
              <a:rPr lang="it-IT" dirty="0"/>
              <a:t> (</a:t>
            </a:r>
            <a:r>
              <a:rPr lang="it-IT" dirty="0" err="1"/>
              <a:t>payments</a:t>
            </a:r>
            <a:r>
              <a:rPr lang="it-IT" dirty="0"/>
              <a:t>)</a:t>
            </a:r>
          </a:p>
          <a:p>
            <a:r>
              <a:rPr lang="it-IT" dirty="0" err="1"/>
              <a:t>Travlendar</a:t>
            </a:r>
            <a:r>
              <a:rPr lang="it-IT" dirty="0"/>
              <a:t>+ User </a:t>
            </a:r>
            <a:r>
              <a:rPr lang="it-IT" dirty="0" err="1"/>
              <a:t>interface</a:t>
            </a:r>
            <a:r>
              <a:rPr lang="it-IT" dirty="0"/>
              <a:t> (2 </a:t>
            </a:r>
            <a:r>
              <a:rPr lang="it-IT" dirty="0" err="1"/>
              <a:t>layers</a:t>
            </a:r>
            <a:r>
              <a:rPr lang="it-IT" dirty="0"/>
              <a:t>: </a:t>
            </a:r>
            <a:r>
              <a:rPr lang="it-IT" dirty="0" err="1"/>
              <a:t>Calendar</a:t>
            </a:r>
            <a:r>
              <a:rPr lang="it-IT" dirty="0"/>
              <a:t>/Travel)</a:t>
            </a:r>
          </a:p>
        </p:txBody>
      </p:sp>
    </p:spTree>
    <p:extLst>
      <p:ext uri="{BB962C8B-B14F-4D97-AF65-F5344CB8AC3E}">
        <p14:creationId xmlns:p14="http://schemas.microsoft.com/office/powerpoint/2010/main" val="398735231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669</TotalTime>
  <Words>146</Words>
  <Application>Microsoft Office PowerPoint</Application>
  <PresentationFormat>Presentazione su schermo (4:3)</PresentationFormat>
  <Paragraphs>38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POLI</vt:lpstr>
      <vt:lpstr>Titolo presentazione sottotitolo</vt:lpstr>
      <vt:lpstr>High Level</vt:lpstr>
      <vt:lpstr>Corresponding Deployment Diagram</vt:lpstr>
      <vt:lpstr>Cloud Computing and IaaS</vt:lpstr>
      <vt:lpstr>Component Diagram</vt:lpstr>
      <vt:lpstr>Runtime view – Add event</vt:lpstr>
      <vt:lpstr>Runtime view – Trip commutation</vt:lpstr>
      <vt:lpstr>Runtime view – Trip customization</vt:lpstr>
      <vt:lpstr>Main decisions </vt:lpstr>
      <vt:lpstr>Most important algorithm</vt:lpstr>
      <vt:lpstr>Implementation, integration and test plan</vt:lpstr>
      <vt:lpstr>Implementation, integration and test plan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Roberto Bigazzi</cp:lastModifiedBy>
  <cp:revision>65</cp:revision>
  <dcterms:created xsi:type="dcterms:W3CDTF">2015-05-26T12:27:57Z</dcterms:created>
  <dcterms:modified xsi:type="dcterms:W3CDTF">2017-11-28T16:24:41Z</dcterms:modified>
</cp:coreProperties>
</file>